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7" r:id="rId3"/>
  </p:sldMasterIdLst>
  <p:notesMasterIdLst>
    <p:notesMasterId r:id="rId16"/>
  </p:notesMasterIdLst>
  <p:sldIdLst>
    <p:sldId id="256" r:id="rId4"/>
    <p:sldId id="259" r:id="rId5"/>
    <p:sldId id="262" r:id="rId6"/>
    <p:sldId id="271" r:id="rId7"/>
    <p:sldId id="276" r:id="rId8"/>
    <p:sldId id="275" r:id="rId9"/>
    <p:sldId id="274" r:id="rId10"/>
    <p:sldId id="277" r:id="rId11"/>
    <p:sldId id="278" r:id="rId12"/>
    <p:sldId id="263" r:id="rId13"/>
    <p:sldId id="261" r:id="rId14"/>
    <p:sldId id="27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81" autoAdjust="0"/>
    <p:restoredTop sz="94660"/>
  </p:normalViewPr>
  <p:slideViewPr>
    <p:cSldViewPr snapToGrid="0">
      <p:cViewPr>
        <p:scale>
          <a:sx n="75" d="100"/>
          <a:sy n="75" d="100"/>
        </p:scale>
        <p:origin x="413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2048A-CCD0-4753-8CF6-845016897628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0CF4E-BAD6-415E-A188-6A40334B54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868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AF4EB7-BBF5-439A-ACF8-1C7450B1D5A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049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AF4EB7-BBF5-439A-ACF8-1C7450B1D5A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39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AF4EB7-BBF5-439A-ACF8-1C7450B1D5A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129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AF4EB7-BBF5-439A-ACF8-1C7450B1D5A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188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AF4EB7-BBF5-439A-ACF8-1C7450B1D5A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310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AF4EB7-BBF5-439A-ACF8-1C7450B1D5A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74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AF4EB7-BBF5-439A-ACF8-1C7450B1D5A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043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AF4EB7-BBF5-439A-ACF8-1C7450B1D5A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9395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AF4EB7-BBF5-439A-ACF8-1C7450B1D5A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7403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AF4EB7-BBF5-439A-ACF8-1C7450B1D5A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88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2"/>
          <a:stretch/>
        </p:blipFill>
        <p:spPr>
          <a:xfrm>
            <a:off x="1092200" y="571500"/>
            <a:ext cx="11099800" cy="6286500"/>
          </a:xfrm>
          <a:prstGeom prst="rect">
            <a:avLst/>
          </a:prstGeom>
        </p:spPr>
      </p:pic>
      <p:sp>
        <p:nvSpPr>
          <p:cNvPr id="3" name="平行四边形 2"/>
          <p:cNvSpPr/>
          <p:nvPr userDrawn="1"/>
        </p:nvSpPr>
        <p:spPr>
          <a:xfrm>
            <a:off x="699162" y="3403668"/>
            <a:ext cx="5295900" cy="901632"/>
          </a:xfrm>
          <a:prstGeom prst="parallelogram">
            <a:avLst>
              <a:gd name="adj" fmla="val 42822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699162" y="4514850"/>
            <a:ext cx="108585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4566312" y="4514850"/>
            <a:ext cx="100965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1592806" y="1575807"/>
            <a:ext cx="3690150" cy="553969"/>
            <a:chOff x="1592806" y="1433567"/>
            <a:chExt cx="3690150" cy="553969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2350394" y="1433567"/>
              <a:ext cx="160701" cy="553969"/>
            </a:xfrm>
            <a:prstGeom prst="line">
              <a:avLst/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2602924" y="1433567"/>
              <a:ext cx="160701" cy="553969"/>
            </a:xfrm>
            <a:prstGeom prst="line">
              <a:avLst/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2855453" y="1433567"/>
              <a:ext cx="160701" cy="553969"/>
            </a:xfrm>
            <a:prstGeom prst="line">
              <a:avLst/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2097865" y="1433567"/>
              <a:ext cx="160701" cy="553969"/>
            </a:xfrm>
            <a:prstGeom prst="line">
              <a:avLst/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1592806" y="1433567"/>
              <a:ext cx="160701" cy="553969"/>
            </a:xfrm>
            <a:prstGeom prst="line">
              <a:avLst/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845335" y="1433567"/>
              <a:ext cx="160701" cy="553969"/>
            </a:xfrm>
            <a:prstGeom prst="line">
              <a:avLst/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3859608" y="1433567"/>
              <a:ext cx="160701" cy="553969"/>
            </a:xfrm>
            <a:prstGeom prst="line">
              <a:avLst/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4112138" y="1433567"/>
              <a:ext cx="160701" cy="553969"/>
            </a:xfrm>
            <a:prstGeom prst="line">
              <a:avLst/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4364667" y="1433567"/>
              <a:ext cx="160701" cy="553969"/>
            </a:xfrm>
            <a:prstGeom prst="line">
              <a:avLst/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3607079" y="1433567"/>
              <a:ext cx="160701" cy="553969"/>
            </a:xfrm>
            <a:prstGeom prst="line">
              <a:avLst/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3102020" y="1433567"/>
              <a:ext cx="160701" cy="553969"/>
            </a:xfrm>
            <a:prstGeom prst="line">
              <a:avLst/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3354549" y="1433567"/>
              <a:ext cx="160701" cy="553969"/>
            </a:xfrm>
            <a:prstGeom prst="line">
              <a:avLst/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4617196" y="1433567"/>
              <a:ext cx="160701" cy="553969"/>
            </a:xfrm>
            <a:prstGeom prst="line">
              <a:avLst/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4869726" y="1433567"/>
              <a:ext cx="160701" cy="553969"/>
            </a:xfrm>
            <a:prstGeom prst="line">
              <a:avLst/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5122255" y="1433567"/>
              <a:ext cx="160701" cy="553969"/>
            </a:xfrm>
            <a:prstGeom prst="line">
              <a:avLst/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1168097" y="2042129"/>
            <a:ext cx="4533604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/>
            </a:lvl1pPr>
          </a:lstStyle>
          <a:p>
            <a:pPr lvl="0"/>
            <a:r>
              <a:rPr lang="zh-CN" altLang="en-US" dirty="0"/>
              <a:t>总结报告</a:t>
            </a:r>
          </a:p>
        </p:txBody>
      </p:sp>
      <p:sp>
        <p:nvSpPr>
          <p:cNvPr id="29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336430" y="3500541"/>
            <a:ext cx="619693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/>
            </a:lvl1pPr>
          </a:lstStyle>
          <a:p>
            <a:pPr lvl="0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</a:p>
        </p:txBody>
      </p:sp>
      <p:sp>
        <p:nvSpPr>
          <p:cNvPr id="30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915568" y="4343400"/>
            <a:ext cx="45336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1389AE65-4B5A-446A-B819-179E0EE623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01609" y="1852205"/>
            <a:ext cx="6392237" cy="549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37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6477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12954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9240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5527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31813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38100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44577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51435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58102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64579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>
            <a:off x="70866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77152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83439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89725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96202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3060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>
            <a:off x="109728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>
            <a:off x="116014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/>
        </p:nvCxnSpPr>
        <p:spPr>
          <a:xfrm flipH="1" flipV="1">
            <a:off x="-419100" y="6190172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/>
        </p:nvCxnSpPr>
        <p:spPr>
          <a:xfrm flipH="1" flipV="1">
            <a:off x="-419100" y="5446144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 flipH="1" flipV="1">
            <a:off x="-419100" y="4699960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 flipH="1" flipV="1">
            <a:off x="-419100" y="3973905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/>
        </p:nvCxnSpPr>
        <p:spPr>
          <a:xfrm flipH="1" flipV="1">
            <a:off x="-419100" y="3229877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 flipH="1" flipV="1">
            <a:off x="-419100" y="2483693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/>
        </p:nvCxnSpPr>
        <p:spPr>
          <a:xfrm flipH="1" flipV="1">
            <a:off x="-419100" y="1777767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 flipH="1" flipV="1">
            <a:off x="-419100" y="1033739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 flipH="1" flipV="1">
            <a:off x="-419100" y="287555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10087532" y="6055345"/>
            <a:ext cx="800380" cy="645886"/>
            <a:chOff x="10087532" y="6055345"/>
            <a:chExt cx="800380" cy="645886"/>
          </a:xfrm>
        </p:grpSpPr>
        <p:sp>
          <p:nvSpPr>
            <p:cNvPr id="35" name="椭圆 34"/>
            <p:cNvSpPr/>
            <p:nvPr/>
          </p:nvSpPr>
          <p:spPr>
            <a:xfrm>
              <a:off x="10087532" y="6055345"/>
              <a:ext cx="591536" cy="5915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0470224" y="6283543"/>
              <a:ext cx="417688" cy="41768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0145315" y="6166446"/>
              <a:ext cx="533753" cy="383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0" y="1790700"/>
            <a:ext cx="12192000" cy="295275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711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6477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954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9240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25527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31813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38100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44577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51435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58102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64579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0866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77152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83439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>
            <a:off x="89725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96202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103060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109728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16014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 flipH="1" flipV="1">
            <a:off x="-419100" y="6190172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 flipH="1" flipV="1">
            <a:off x="-419100" y="5446144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 flipH="1" flipV="1">
            <a:off x="-419100" y="4699960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/>
        </p:nvCxnSpPr>
        <p:spPr>
          <a:xfrm flipH="1" flipV="1">
            <a:off x="-419100" y="3973905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/>
        </p:nvCxnSpPr>
        <p:spPr>
          <a:xfrm flipH="1" flipV="1">
            <a:off x="-419100" y="3229877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 flipH="1" flipV="1">
            <a:off x="-419100" y="2483693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 flipH="1" flipV="1">
            <a:off x="-419100" y="1777767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/>
        </p:nvCxnSpPr>
        <p:spPr>
          <a:xfrm flipH="1" flipV="1">
            <a:off x="-419100" y="1033739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 flipH="1" flipV="1">
            <a:off x="-419100" y="287555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http://dc.officeplus.cn/t/3/A402B2ED8A262E9CFB670AF9265329B7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74" b="23704"/>
          <a:stretch/>
        </p:blipFill>
        <p:spPr bwMode="auto">
          <a:xfrm>
            <a:off x="-3378" y="2590800"/>
            <a:ext cx="12195378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组合 30"/>
          <p:cNvGrpSpPr/>
          <p:nvPr userDrawn="1"/>
        </p:nvGrpSpPr>
        <p:grpSpPr>
          <a:xfrm>
            <a:off x="10087532" y="6055345"/>
            <a:ext cx="800380" cy="645886"/>
            <a:chOff x="10087532" y="6055345"/>
            <a:chExt cx="800380" cy="645886"/>
          </a:xfrm>
        </p:grpSpPr>
        <p:sp>
          <p:nvSpPr>
            <p:cNvPr id="32" name="椭圆 31"/>
            <p:cNvSpPr/>
            <p:nvPr/>
          </p:nvSpPr>
          <p:spPr>
            <a:xfrm>
              <a:off x="10087532" y="6055345"/>
              <a:ext cx="591536" cy="5915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0470224" y="6283543"/>
              <a:ext cx="417688" cy="41768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145315" y="6166446"/>
              <a:ext cx="533753" cy="383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27478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6477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12954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9240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5527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31813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38100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44577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51435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58102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64579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>
            <a:off x="70866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77152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83439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89725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96202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3060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>
            <a:off x="1097280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>
            <a:off x="11601450" y="-133350"/>
            <a:ext cx="0" cy="706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 flipH="1" flipV="1">
            <a:off x="-419100" y="6190172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 flipH="1" flipV="1">
            <a:off x="-419100" y="5446144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 flipH="1" flipV="1">
            <a:off x="-419100" y="4699960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/>
        </p:nvCxnSpPr>
        <p:spPr>
          <a:xfrm flipH="1" flipV="1">
            <a:off x="-419100" y="3973905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 flipH="1" flipV="1">
            <a:off x="-419100" y="3229877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 flipH="1" flipV="1">
            <a:off x="-419100" y="2483693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/>
        </p:nvCxnSpPr>
        <p:spPr>
          <a:xfrm flipH="1" flipV="1">
            <a:off x="-419100" y="1777767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 userDrawn="1"/>
        </p:nvCxnSpPr>
        <p:spPr>
          <a:xfrm flipH="1" flipV="1">
            <a:off x="-419100" y="1033739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/>
        </p:nvCxnSpPr>
        <p:spPr>
          <a:xfrm flipH="1" flipV="1">
            <a:off x="-419100" y="287555"/>
            <a:ext cx="12801600" cy="20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 userDrawn="1"/>
        </p:nvGrpSpPr>
        <p:grpSpPr>
          <a:xfrm>
            <a:off x="10087532" y="6055345"/>
            <a:ext cx="800380" cy="645886"/>
            <a:chOff x="10087532" y="6055345"/>
            <a:chExt cx="800380" cy="645886"/>
          </a:xfrm>
        </p:grpSpPr>
        <p:sp>
          <p:nvSpPr>
            <p:cNvPr id="30" name="椭圆 29"/>
            <p:cNvSpPr/>
            <p:nvPr/>
          </p:nvSpPr>
          <p:spPr>
            <a:xfrm>
              <a:off x="10087532" y="6055345"/>
              <a:ext cx="591536" cy="5915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0470224" y="6283543"/>
              <a:ext cx="417688" cy="41768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0145315" y="6166446"/>
              <a:ext cx="533753" cy="383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41887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690101" cy="6858000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82000"/>
                </a:srgb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  <a:gs pos="88000">
                <a:schemeClr val="bg1">
                  <a:alpha val="2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0087532" y="6055345"/>
            <a:ext cx="800380" cy="645886"/>
            <a:chOff x="10087532" y="6055345"/>
            <a:chExt cx="800380" cy="645886"/>
          </a:xfrm>
        </p:grpSpPr>
        <p:sp>
          <p:nvSpPr>
            <p:cNvPr id="11" name="椭圆 10"/>
            <p:cNvSpPr/>
            <p:nvPr/>
          </p:nvSpPr>
          <p:spPr>
            <a:xfrm>
              <a:off x="10087532" y="6055345"/>
              <a:ext cx="591536" cy="5915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0470224" y="6283543"/>
              <a:ext cx="417688" cy="41768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145315" y="6166446"/>
              <a:ext cx="533753" cy="383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5685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4522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3747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91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31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5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9102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1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294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/>
          <p:cNvSpPr>
            <a:spLocks noGrp="1"/>
          </p:cNvSpPr>
          <p:nvPr>
            <p:ph type="body" sz="quarter" idx="10"/>
          </p:nvPr>
        </p:nvSpPr>
        <p:spPr>
          <a:xfrm>
            <a:off x="1168097" y="2265649"/>
            <a:ext cx="4533604" cy="923330"/>
          </a:xfrm>
        </p:spPr>
        <p:txBody>
          <a:bodyPr/>
          <a:lstStyle/>
          <a:p>
            <a:r>
              <a:rPr lang="zh-CN" altLang="en-US" sz="5400" dirty="0"/>
              <a:t>带</a:t>
            </a:r>
            <a:r>
              <a:rPr lang="en-US" altLang="zh-CN" sz="5400" dirty="0"/>
              <a:t>AI</a:t>
            </a:r>
            <a:r>
              <a:rPr lang="zh-CN" altLang="en-US" sz="5400" dirty="0"/>
              <a:t>的五子棋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1"/>
          </p:nvPr>
        </p:nvSpPr>
        <p:spPr>
          <a:xfrm>
            <a:off x="336430" y="3500541"/>
            <a:ext cx="6196938" cy="707886"/>
          </a:xfrm>
        </p:spPr>
        <p:txBody>
          <a:bodyPr/>
          <a:lstStyle/>
          <a:p>
            <a:r>
              <a:rPr lang="en-US" altLang="zh-CN" dirty="0"/>
              <a:t>Gobang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2"/>
          </p:nvPr>
        </p:nvSpPr>
        <p:spPr>
          <a:xfrm>
            <a:off x="915568" y="4343400"/>
            <a:ext cx="4533604" cy="369332"/>
          </a:xfrm>
        </p:spPr>
        <p:txBody>
          <a:bodyPr/>
          <a:lstStyle/>
          <a:p>
            <a:r>
              <a:rPr lang="zh-CN" altLang="en-US" spc="500" dirty="0"/>
              <a:t>荣誉课</a:t>
            </a:r>
            <a:r>
              <a:rPr lang="en-US" altLang="zh-CN" spc="500" dirty="0"/>
              <a:t>Bonus</a:t>
            </a:r>
            <a:r>
              <a:rPr lang="zh-CN" altLang="en-US" spc="500" dirty="0"/>
              <a:t>项目</a:t>
            </a:r>
            <a:endParaRPr lang="en-US" altLang="zh-CN" spc="500" dirty="0"/>
          </a:p>
        </p:txBody>
      </p:sp>
    </p:spTree>
    <p:extLst>
      <p:ext uri="{BB962C8B-B14F-4D97-AF65-F5344CB8AC3E}">
        <p14:creationId xmlns:p14="http://schemas.microsoft.com/office/powerpoint/2010/main" val="143437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95962" y="414761"/>
            <a:ext cx="75493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0" cap="none" spc="0" normalizeH="0" baseline="0" noProof="0" dirty="0">
                <a:ln>
                  <a:noFill/>
                </a:ln>
                <a:solidFill>
                  <a:srgbClr val="0BD0D9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difficulties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600" kern="0" dirty="0">
                <a:solidFill>
                  <a:srgbClr val="0BD0D9"/>
                </a:solidFill>
                <a:latin typeface="Calibri"/>
                <a:ea typeface="微软雅黑"/>
                <a:cs typeface="+mn-ea"/>
                <a:sym typeface="+mn-lt"/>
              </a:rPr>
              <a:t>           </a:t>
            </a: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rgbClr val="0BD0D9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Encountered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rgbClr val="0BD0D9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1266824" y="3302520"/>
            <a:ext cx="1185219" cy="96510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595962" y="3099340"/>
            <a:ext cx="1371467" cy="13714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1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111349" y="3302520"/>
            <a:ext cx="1185219" cy="96510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440487" y="3099340"/>
            <a:ext cx="1371467" cy="13714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2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6955874" y="3302520"/>
            <a:ext cx="1185219" cy="96510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285012" y="3099340"/>
            <a:ext cx="1371467" cy="13714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3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9800398" y="3302520"/>
            <a:ext cx="1185219" cy="96510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36763" y="4553567"/>
            <a:ext cx="3372428" cy="134562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分析出当前棋盘上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Calibri"/>
                <a:ea typeface="微软雅黑"/>
                <a:cs typeface="+mn-ea"/>
                <a:sym typeface="+mn-lt"/>
              </a:rPr>
              <a:t>AI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方的分数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  <a:latin typeface="Calibri"/>
                <a:ea typeface="微软雅黑"/>
                <a:cs typeface="+mn-ea"/>
                <a:sym typeface="+mn-lt"/>
              </a:rPr>
              <a:t>构建了多项判断函数，对每一个点进行分数判断</a:t>
            </a:r>
            <a:endParaRPr lang="en-US" altLang="zh-CN" sz="1600" kern="0" dirty="0">
              <a:solidFill>
                <a:prstClr val="white">
                  <a:lumMod val="50000"/>
                </a:prstClr>
              </a:solidFill>
              <a:latin typeface="Calibri"/>
              <a:ea typeface="微软雅黑"/>
              <a:cs typeface="+mn-ea"/>
              <a:sym typeface="+mn-lt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  <a:latin typeface="Calibri"/>
                <a:ea typeface="微软雅黑"/>
                <a:cs typeface="+mn-ea"/>
                <a:sym typeface="+mn-lt"/>
              </a:rPr>
              <a:t>减去对方的棋盘分数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136583" y="6168921"/>
            <a:ext cx="533753" cy="3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>
                <a:solidFill>
                  <a:sysClr val="windowText" lastClr="000000"/>
                </a:solidFill>
                <a:latin typeface="Calibri"/>
                <a:ea typeface="微软雅黑"/>
                <a:cs typeface="+mn-ea"/>
                <a:sym typeface="+mn-lt"/>
              </a:rPr>
              <a:t>10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09191" y="4553567"/>
            <a:ext cx="2647371" cy="202920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kern="0" dirty="0">
                <a:solidFill>
                  <a:prstClr val="white">
                    <a:lumMod val="50000"/>
                  </a:prstClr>
                </a:solidFill>
                <a:latin typeface="Calibri"/>
                <a:ea typeface="微软雅黑"/>
                <a:cs typeface="+mn-ea"/>
                <a:sym typeface="+mn-lt"/>
              </a:rPr>
              <a:t>得出</a:t>
            </a:r>
            <a:r>
              <a:rPr lang="en-US" altLang="zh-CN" sz="1400" kern="0" dirty="0">
                <a:solidFill>
                  <a:prstClr val="white">
                    <a:lumMod val="50000"/>
                  </a:prstClr>
                </a:solidFill>
                <a:latin typeface="Calibri"/>
                <a:ea typeface="微软雅黑"/>
                <a:cs typeface="+mn-ea"/>
                <a:sym typeface="+mn-lt"/>
              </a:rPr>
              <a:t>AI</a:t>
            </a:r>
            <a:r>
              <a:rPr lang="zh-CN" altLang="en-US" sz="1400" kern="0" dirty="0">
                <a:solidFill>
                  <a:prstClr val="white">
                    <a:lumMod val="50000"/>
                  </a:prstClr>
                </a:solidFill>
                <a:latin typeface="Calibri"/>
                <a:ea typeface="微软雅黑"/>
                <a:cs typeface="+mn-ea"/>
                <a:sym typeface="+mn-lt"/>
              </a:rPr>
              <a:t>方最优的落棋点</a:t>
            </a:r>
            <a:endParaRPr lang="en-US" altLang="zh-CN" sz="1400" kern="0" dirty="0">
              <a:solidFill>
                <a:prstClr val="white">
                  <a:lumMod val="50000"/>
                </a:prstClr>
              </a:solidFill>
              <a:latin typeface="Calibri"/>
              <a:ea typeface="微软雅黑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kern="0" dirty="0">
                <a:solidFill>
                  <a:prstClr val="white">
                    <a:lumMod val="50000"/>
                  </a:prstClr>
                </a:solidFill>
                <a:latin typeface="Calibri"/>
                <a:ea typeface="微软雅黑"/>
                <a:cs typeface="+mn-ea"/>
                <a:sym typeface="+mn-lt"/>
              </a:rPr>
              <a:t>必须保证落棋点对局势有帮助还要保证数量最少（减少</a:t>
            </a:r>
            <a:r>
              <a:rPr lang="en-US" altLang="zh-CN" sz="1400" kern="0" dirty="0">
                <a:solidFill>
                  <a:prstClr val="white">
                    <a:lumMod val="50000"/>
                  </a:prstClr>
                </a:solidFill>
                <a:latin typeface="Calibri"/>
                <a:ea typeface="微软雅黑"/>
                <a:cs typeface="+mn-ea"/>
                <a:sym typeface="+mn-lt"/>
              </a:rPr>
              <a:t>AI</a:t>
            </a:r>
            <a:r>
              <a:rPr lang="zh-CN" altLang="en-US" sz="1400" kern="0" dirty="0">
                <a:solidFill>
                  <a:prstClr val="white">
                    <a:lumMod val="50000"/>
                  </a:prstClr>
                </a:solidFill>
                <a:latin typeface="Calibri"/>
                <a:ea typeface="微软雅黑"/>
                <a:cs typeface="+mn-ea"/>
                <a:sym typeface="+mn-lt"/>
              </a:rPr>
              <a:t>思考时间）</a:t>
            </a:r>
            <a:endParaRPr lang="en-US" altLang="zh-CN" sz="1400" kern="0" dirty="0">
              <a:solidFill>
                <a:prstClr val="white">
                  <a:lumMod val="50000"/>
                </a:prstClr>
              </a:solidFill>
              <a:latin typeface="Calibri"/>
              <a:ea typeface="微软雅黑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kern="0" dirty="0">
                <a:solidFill>
                  <a:prstClr val="white">
                    <a:lumMod val="50000"/>
                  </a:prstClr>
                </a:solidFill>
                <a:latin typeface="Calibri"/>
                <a:ea typeface="微软雅黑"/>
                <a:cs typeface="+mn-ea"/>
                <a:sym typeface="+mn-lt"/>
              </a:rPr>
              <a:t>经过多次试验，至少活二或九宫格里至少含两个棋子的落棋点作为效果最佳</a:t>
            </a:r>
            <a:endParaRPr lang="en-US" altLang="zh-CN" sz="1400" kern="0" dirty="0">
              <a:solidFill>
                <a:prstClr val="white">
                  <a:lumMod val="50000"/>
                </a:prstClr>
              </a:solidFill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792074" y="4470807"/>
            <a:ext cx="2851245" cy="2305886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一开始在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VS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上完成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借助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Qt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平台实现程序的图形化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了解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Qt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的工具，学习了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Qt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上的图形化的方法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在试错中进步，最后</a:t>
            </a:r>
            <a:b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</a:b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完成成果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821037" y="2506879"/>
            <a:ext cx="309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boardEvaluate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268578" y="2506879"/>
            <a:ext cx="3728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generateNext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77277" y="2506879"/>
            <a:ext cx="1659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图形化</a:t>
            </a:r>
          </a:p>
        </p:txBody>
      </p:sp>
    </p:spTree>
    <p:extLst>
      <p:ext uri="{BB962C8B-B14F-4D97-AF65-F5344CB8AC3E}">
        <p14:creationId xmlns:p14="http://schemas.microsoft.com/office/powerpoint/2010/main" val="319236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5394324" y="1614279"/>
            <a:ext cx="2911475" cy="800100"/>
          </a:xfrm>
          <a:prstGeom prst="parallelogram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95400" y="647700"/>
            <a:ext cx="2038350" cy="1733550"/>
            <a:chOff x="1295400" y="647700"/>
            <a:chExt cx="1828800" cy="1333500"/>
          </a:xfrm>
        </p:grpSpPr>
        <p:sp>
          <p:nvSpPr>
            <p:cNvPr id="4" name="平行四边形 3"/>
            <p:cNvSpPr/>
            <p:nvPr/>
          </p:nvSpPr>
          <p:spPr>
            <a:xfrm>
              <a:off x="1295400" y="647700"/>
              <a:ext cx="609600" cy="1333500"/>
            </a:xfrm>
            <a:prstGeom prst="parallelogram">
              <a:avLst>
                <a:gd name="adj" fmla="val 62778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905000" y="647700"/>
              <a:ext cx="609600" cy="1333500"/>
            </a:xfrm>
            <a:prstGeom prst="parallelogram">
              <a:avLst>
                <a:gd name="adj" fmla="val 62778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2514600" y="647700"/>
              <a:ext cx="609600" cy="1333500"/>
            </a:xfrm>
            <a:prstGeom prst="parallelogram">
              <a:avLst>
                <a:gd name="adj" fmla="val 62778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714750" y="476250"/>
            <a:ext cx="48958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AND   </a:t>
            </a:r>
            <a:r>
              <a:rPr kumimoji="0" lang="zh-CN" altLang="en-US" sz="6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6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FAQ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145315" y="6166446"/>
            <a:ext cx="533753" cy="3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>
                <a:solidFill>
                  <a:sysClr val="windowText" lastClr="000000"/>
                </a:solidFill>
                <a:latin typeface="Calibri"/>
                <a:ea typeface="微软雅黑"/>
                <a:cs typeface="+mn-ea"/>
                <a:sym typeface="+mn-lt"/>
              </a:rPr>
              <a:t>11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BCBDB3-2E02-43A3-8F1D-9CB075037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82" y="2981186"/>
            <a:ext cx="3198150" cy="33768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FC58DA-2A46-4EE5-AFE8-A710E4DFB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448" y="2981186"/>
            <a:ext cx="4521685" cy="33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1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>
          <a:xfrm>
            <a:off x="1921397" y="4343400"/>
            <a:ext cx="2777926" cy="646331"/>
          </a:xfrm>
        </p:spPr>
        <p:txBody>
          <a:bodyPr/>
          <a:lstStyle/>
          <a:p>
            <a:pPr algn="l"/>
            <a:r>
              <a:rPr lang="zh-CN" altLang="en-US" dirty="0"/>
              <a:t>组员：</a:t>
            </a:r>
            <a:r>
              <a:rPr lang="en-US" altLang="zh-CN" dirty="0"/>
              <a:t>2052329 </a:t>
            </a:r>
            <a:r>
              <a:rPr lang="zh-CN" altLang="en-US" dirty="0"/>
              <a:t>方必诚</a:t>
            </a:r>
            <a:endParaRPr lang="en-US" altLang="zh-CN" dirty="0"/>
          </a:p>
          <a:p>
            <a:pPr algn="l"/>
            <a:r>
              <a:rPr lang="en-US" altLang="zh-CN" dirty="0"/>
              <a:t>             2051739 </a:t>
            </a:r>
            <a:r>
              <a:rPr lang="zh-CN" altLang="en-US" dirty="0"/>
              <a:t>王林飞</a:t>
            </a:r>
            <a:endParaRPr lang="en-US" altLang="zh-CN" dirty="0"/>
          </a:p>
        </p:txBody>
      </p:sp>
      <p:sp>
        <p:nvSpPr>
          <p:cNvPr id="5" name="文本占位符 14">
            <a:extLst>
              <a:ext uri="{FF2B5EF4-FFF2-40B4-BE49-F238E27FC236}">
                <a16:creationId xmlns:a16="http://schemas.microsoft.com/office/drawing/2014/main" id="{57663553-530D-4416-8D9A-F5A6C0AEC03A}"/>
              </a:ext>
            </a:extLst>
          </p:cNvPr>
          <p:cNvSpPr txBox="1">
            <a:spLocks/>
          </p:cNvSpPr>
          <p:nvPr/>
        </p:nvSpPr>
        <p:spPr>
          <a:xfrm>
            <a:off x="1042702" y="2279111"/>
            <a:ext cx="4533604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dirty="0"/>
              <a:t>Thanks!</a:t>
            </a:r>
            <a:endParaRPr lang="zh-CN" altLang="en-US" sz="5400" dirty="0"/>
          </a:p>
        </p:txBody>
      </p:sp>
      <p:sp>
        <p:nvSpPr>
          <p:cNvPr id="6" name="文本占位符 24">
            <a:extLst>
              <a:ext uri="{FF2B5EF4-FFF2-40B4-BE49-F238E27FC236}">
                <a16:creationId xmlns:a16="http://schemas.microsoft.com/office/drawing/2014/main" id="{ED1E294A-67DC-415E-8E35-1B08838712FB}"/>
              </a:ext>
            </a:extLst>
          </p:cNvPr>
          <p:cNvSpPr txBox="1">
            <a:spLocks/>
          </p:cNvSpPr>
          <p:nvPr/>
        </p:nvSpPr>
        <p:spPr>
          <a:xfrm>
            <a:off x="211035" y="3514003"/>
            <a:ext cx="619693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Gobang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18446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5874" y="875759"/>
            <a:ext cx="26860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ABOUT</a:t>
            </a:r>
            <a:endParaRPr kumimoji="0" lang="zh-CN" altLang="en-US" sz="6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873" y="1606358"/>
            <a:ext cx="4032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       </a:t>
            </a:r>
            <a:r>
              <a:rPr kumimoji="0" lang="en-US" altLang="zh-CN" sz="8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REPLY</a:t>
            </a:r>
            <a:endParaRPr kumimoji="0" lang="en-US" altLang="zh-CN" sz="6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process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929872" y="2478917"/>
            <a:ext cx="1780678" cy="1134968"/>
            <a:chOff x="4929872" y="3932332"/>
            <a:chExt cx="1780678" cy="1134968"/>
          </a:xfrm>
        </p:grpSpPr>
        <p:sp>
          <p:nvSpPr>
            <p:cNvPr id="7" name="矩形 6"/>
            <p:cNvSpPr/>
            <p:nvPr/>
          </p:nvSpPr>
          <p:spPr>
            <a:xfrm>
              <a:off x="4929872" y="3932332"/>
              <a:ext cx="1780678" cy="1134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48778" y="4236082"/>
              <a:ext cx="1504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600" b="1" kern="0" dirty="0">
                  <a:solidFill>
                    <a:prstClr val="white"/>
                  </a:solidFill>
                  <a:latin typeface="Calibri"/>
                  <a:ea typeface="微软雅黑"/>
                  <a:cs typeface="+mn-ea"/>
                  <a:sym typeface="+mn-lt"/>
                </a:rPr>
                <a:t>算 法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126663" y="2478917"/>
            <a:ext cx="1780678" cy="1134968"/>
            <a:chOff x="7126663" y="3932332"/>
            <a:chExt cx="1780678" cy="1134968"/>
          </a:xfrm>
        </p:grpSpPr>
        <p:sp>
          <p:nvSpPr>
            <p:cNvPr id="8" name="矩形 7"/>
            <p:cNvSpPr/>
            <p:nvPr/>
          </p:nvSpPr>
          <p:spPr>
            <a:xfrm>
              <a:off x="7126663" y="3932332"/>
              <a:ext cx="1780678" cy="1134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275603" y="4236083"/>
              <a:ext cx="1504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/>
                  <a:cs typeface="+mn-ea"/>
                  <a:sym typeface="+mn-lt"/>
                </a:rPr>
                <a:t>难 点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296400" y="2478917"/>
            <a:ext cx="1780678" cy="1134968"/>
            <a:chOff x="9296400" y="3932332"/>
            <a:chExt cx="1780678" cy="1134968"/>
          </a:xfrm>
        </p:grpSpPr>
        <p:sp>
          <p:nvSpPr>
            <p:cNvPr id="9" name="矩形 8"/>
            <p:cNvSpPr/>
            <p:nvPr/>
          </p:nvSpPr>
          <p:spPr>
            <a:xfrm>
              <a:off x="9296400" y="3932332"/>
              <a:ext cx="1780678" cy="1134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426290" y="4236084"/>
              <a:ext cx="1504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/>
                  <a:cs typeface="+mn-ea"/>
                  <a:sym typeface="+mn-lt"/>
                </a:rPr>
                <a:t>测 试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929872" y="3613885"/>
            <a:ext cx="1780678" cy="457200"/>
            <a:chOff x="4929872" y="5067300"/>
            <a:chExt cx="1780678" cy="457200"/>
          </a:xfrm>
          <a:solidFill>
            <a:schemeClr val="accent1">
              <a:lumMod val="5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4929872" y="5067300"/>
              <a:ext cx="1780678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268879" y="5111234"/>
              <a:ext cx="1168498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/>
                  <a:cs typeface="+mn-ea"/>
                  <a:sym typeface="+mn-lt"/>
                </a:rPr>
                <a:t>Algorithm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126663" y="3613885"/>
            <a:ext cx="1780678" cy="457200"/>
            <a:chOff x="7111073" y="5067300"/>
            <a:chExt cx="1780678" cy="457200"/>
          </a:xfrm>
          <a:solidFill>
            <a:schemeClr val="accent1">
              <a:lumMod val="50000"/>
            </a:schemeClr>
          </a:solidFill>
        </p:grpSpPr>
        <p:sp>
          <p:nvSpPr>
            <p:cNvPr id="11" name="矩形 10"/>
            <p:cNvSpPr/>
            <p:nvPr/>
          </p:nvSpPr>
          <p:spPr>
            <a:xfrm>
              <a:off x="7111073" y="5067300"/>
              <a:ext cx="1780678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510032" y="5120597"/>
              <a:ext cx="127046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/>
                  <a:cs typeface="+mn-ea"/>
                  <a:sym typeface="+mn-lt"/>
                </a:rPr>
                <a:t>Difficulty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288396" y="3613885"/>
            <a:ext cx="1780678" cy="457200"/>
            <a:chOff x="9288396" y="5067300"/>
            <a:chExt cx="1780678" cy="457200"/>
          </a:xfrm>
          <a:solidFill>
            <a:schemeClr val="accent1">
              <a:lumMod val="50000"/>
            </a:schemeClr>
          </a:solidFill>
        </p:grpSpPr>
        <p:sp>
          <p:nvSpPr>
            <p:cNvPr id="12" name="矩形 11"/>
            <p:cNvSpPr/>
            <p:nvPr/>
          </p:nvSpPr>
          <p:spPr>
            <a:xfrm>
              <a:off x="9288396" y="5067300"/>
              <a:ext cx="1780678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636908" y="5120597"/>
              <a:ext cx="1099661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/>
                  <a:cs typeface="+mn-ea"/>
                  <a:sym typeface="+mn-lt"/>
                </a:rPr>
                <a:t>Test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0145315" y="6166446"/>
            <a:ext cx="533753" cy="3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02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457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3083" y="198507"/>
            <a:ext cx="45582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10CF9B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Data Structure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0CF9B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10CF9B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Algorithm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10CF9B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333500" y="2934801"/>
            <a:ext cx="9620250" cy="1257300"/>
            <a:chOff x="1333500" y="3371850"/>
            <a:chExt cx="9620250" cy="1257300"/>
          </a:xfrm>
        </p:grpSpPr>
        <p:sp>
          <p:nvSpPr>
            <p:cNvPr id="3" name="燕尾形 2"/>
            <p:cNvSpPr/>
            <p:nvPr/>
          </p:nvSpPr>
          <p:spPr>
            <a:xfrm>
              <a:off x="3676650" y="3371850"/>
              <a:ext cx="1028700" cy="12573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" name="燕尾形 3"/>
            <p:cNvSpPr/>
            <p:nvPr/>
          </p:nvSpPr>
          <p:spPr>
            <a:xfrm>
              <a:off x="445770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" name="燕尾形 4"/>
            <p:cNvSpPr/>
            <p:nvPr/>
          </p:nvSpPr>
          <p:spPr>
            <a:xfrm>
              <a:off x="523875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6019800" y="3371850"/>
              <a:ext cx="1028700" cy="125730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680085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758190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8362950" y="3371850"/>
              <a:ext cx="1028700" cy="125730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914400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992505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1333500" y="3371850"/>
              <a:ext cx="1028700" cy="1257300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211455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289560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304925" y="4192101"/>
            <a:ext cx="2800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>
                <a:solidFill>
                  <a:sysClr val="windowText" lastClr="000000"/>
                </a:solidFill>
                <a:latin typeface="Calibri"/>
                <a:ea typeface="微软雅黑"/>
                <a:cs typeface="+mn-ea"/>
                <a:sym typeface="+mn-lt"/>
              </a:rPr>
              <a:t>二维数组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802380" y="2304495"/>
            <a:ext cx="372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>
                <a:solidFill>
                  <a:sysClr val="windowText" lastClr="000000"/>
                </a:solidFill>
                <a:latin typeface="Calibri"/>
                <a:ea typeface="微软雅黑"/>
                <a:cs typeface="+mn-ea"/>
                <a:sym typeface="+mn-lt"/>
              </a:rPr>
              <a:t>极大极小算法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76937" y="4219962"/>
            <a:ext cx="4428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alpha-beta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剪枝算法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258175" y="2304494"/>
            <a:ext cx="269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五子棋</a:t>
            </a:r>
          </a:p>
        </p:txBody>
      </p:sp>
      <p:sp>
        <p:nvSpPr>
          <p:cNvPr id="23" name="矩形 22"/>
          <p:cNvSpPr/>
          <p:nvPr/>
        </p:nvSpPr>
        <p:spPr>
          <a:xfrm>
            <a:off x="939165" y="4776589"/>
            <a:ext cx="3246120" cy="134562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采用二维数</a:t>
            </a:r>
            <a:r>
              <a:rPr lang="zh-CN" altLang="en-US" sz="1600" kern="0" dirty="0">
                <a:solidFill>
                  <a:srgbClr val="103154"/>
                </a:solidFill>
                <a:cs typeface="+mn-ea"/>
                <a:sym typeface="+mn-lt"/>
              </a:rPr>
              <a:t>组存储棋盘上各个位置的落子情况</a:t>
            </a:r>
            <a:endParaRPr lang="en-US" altLang="zh-CN" sz="1600" kern="0" dirty="0">
              <a:solidFill>
                <a:srgbClr val="103154"/>
              </a:solidFill>
              <a:cs typeface="+mn-ea"/>
              <a:sym typeface="+mn-lt"/>
            </a:endParaRP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与真实的棋盘分布联系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方便直接进行访问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802380" y="592099"/>
            <a:ext cx="3246120" cy="166686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处理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零和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博弈游戏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对抗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的经典算法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假设玩家每次都会按照</a:t>
            </a:r>
            <a:r>
              <a:rPr lang="zh-CN" altLang="en-US" sz="1600" b="1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使自己利益最大化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的方向出手</a:t>
            </a:r>
            <a:endParaRPr lang="en-US" altLang="zh-CN" sz="1600" kern="0" dirty="0">
              <a:solidFill>
                <a:srgbClr val="103154"/>
              </a:solidFill>
              <a:latin typeface="Calibri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对整个棋盘进行打分</a:t>
            </a:r>
            <a:endParaRPr lang="en-US" altLang="zh-CN" sz="1600" kern="0" dirty="0">
              <a:solidFill>
                <a:srgbClr val="103154"/>
              </a:solidFill>
              <a:latin typeface="Calibri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模拟双方轮流下子，选择最优选择</a:t>
            </a:r>
            <a:endParaRPr lang="en-US" altLang="zh-CN" sz="1600" kern="0" dirty="0">
              <a:solidFill>
                <a:srgbClr val="103154"/>
              </a:solidFill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76936" y="4673332"/>
            <a:ext cx="3697415" cy="166571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设</a:t>
            </a:r>
            <a:r>
              <a:rPr lang="en-US" altLang="zh-CN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α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为我方分数最大值，</a:t>
            </a:r>
            <a:r>
              <a:rPr lang="en-US" altLang="zh-CN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β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为敌方分数最小值</a:t>
            </a:r>
            <a:endParaRPr lang="en-US" altLang="zh-CN" sz="1600" kern="0" dirty="0">
              <a:solidFill>
                <a:srgbClr val="103154"/>
              </a:solidFill>
              <a:latin typeface="Calibri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每次更新</a:t>
            </a:r>
            <a:r>
              <a:rPr lang="en-US" altLang="zh-CN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α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上界和</a:t>
            </a:r>
            <a:r>
              <a:rPr lang="en-US" altLang="zh-CN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β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下界</a:t>
            </a:r>
            <a:endParaRPr lang="en-US" altLang="zh-CN" sz="1600" kern="0" dirty="0">
              <a:solidFill>
                <a:srgbClr val="103154"/>
              </a:solidFill>
              <a:latin typeface="Calibri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去除</a:t>
            </a:r>
            <a:r>
              <a:rPr lang="en-US" altLang="zh-CN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Minmax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算法中的冗余分支</a:t>
            </a:r>
            <a:endParaRPr lang="en-US" altLang="zh-CN" sz="1600" kern="0" dirty="0">
              <a:solidFill>
                <a:srgbClr val="103154"/>
              </a:solidFill>
              <a:latin typeface="Calibri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α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＞</a:t>
            </a:r>
            <a:r>
              <a:rPr lang="en-US" altLang="zh-CN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β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时，就可以直接剪枝，退出该分支</a:t>
            </a:r>
            <a:endParaRPr lang="en-US" altLang="zh-CN" sz="1600" kern="0" dirty="0">
              <a:solidFill>
                <a:srgbClr val="103154"/>
              </a:solidFill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58175" y="1905204"/>
            <a:ext cx="2651760" cy="38536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完成五子棋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AI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的核心算法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145315" y="6166446"/>
            <a:ext cx="533753" cy="3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03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385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52600"/>
            <a:ext cx="12192000" cy="42721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8629650" y="833229"/>
            <a:ext cx="2266950" cy="987951"/>
          </a:xfrm>
          <a:prstGeom prst="parallelogram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33815" y="690772"/>
            <a:ext cx="51916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Minmax</a:t>
            </a:r>
            <a:r>
              <a:rPr kumimoji="0" lang="en-US" altLang="zh-CN" sz="6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   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算法</a:t>
            </a:r>
            <a:r>
              <a:rPr kumimoji="0" lang="en-US" altLang="zh-CN" sz="6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  </a:t>
            </a:r>
            <a:r>
              <a:rPr kumimoji="0" lang="zh-CN" altLang="en-US" sz="5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示例</a:t>
            </a:r>
            <a:r>
              <a:rPr kumimoji="0" lang="en-US" altLang="zh-CN" sz="5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(tic-tac-toe)</a:t>
            </a:r>
            <a:endParaRPr kumimoji="0" lang="zh-CN" altLang="en-US" sz="6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96000" y="2576824"/>
            <a:ext cx="4438650" cy="330282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进入第一层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MAX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层，共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9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种落子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进入第二层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MIN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层，共</a:t>
            </a:r>
            <a:r>
              <a:rPr lang="en-US" altLang="zh-CN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8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种落子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..</a:t>
            </a: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递归搜索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达到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depth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或者终结情况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评分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返回此状态下棋盘的评分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在上一层递归里，对不同的落子的评分进行比较，选择最优者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145315" y="6166446"/>
            <a:ext cx="533753" cy="3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>
                <a:solidFill>
                  <a:sysClr val="windowText" lastClr="000000"/>
                </a:solidFill>
                <a:latin typeface="Calibri"/>
                <a:ea typeface="微软雅黑"/>
                <a:cs typeface="+mn-ea"/>
                <a:sym typeface="+mn-lt"/>
              </a:rPr>
              <a:t>04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474474" y="833229"/>
            <a:ext cx="4107176" cy="919372"/>
            <a:chOff x="1474474" y="833229"/>
            <a:chExt cx="4107176" cy="919372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4664666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4894398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5096420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5314950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4448789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4017035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4232912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2969285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3181739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3388385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3597935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3807485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2762639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690351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1920083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22105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340635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550185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1474474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45250D2E-A5DF-406E-B27C-19359548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35" y="2375142"/>
            <a:ext cx="5497349" cy="364962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6148" y="2100696"/>
            <a:ext cx="7197733" cy="5334247"/>
          </a:xfrm>
          <a:custGeom>
            <a:avLst/>
            <a:gdLst>
              <a:gd name="connsiteX0" fmla="*/ 3333734 w 3796894"/>
              <a:gd name="connsiteY0" fmla="*/ 158827 h 2914704"/>
              <a:gd name="connsiteX1" fmla="*/ 3333734 w 3796894"/>
              <a:gd name="connsiteY1" fmla="*/ 159782 h 2914704"/>
              <a:gd name="connsiteX2" fmla="*/ 154601 w 3796894"/>
              <a:gd name="connsiteY2" fmla="*/ 159782 h 2914704"/>
              <a:gd name="connsiteX3" fmla="*/ 154601 w 3796894"/>
              <a:gd name="connsiteY3" fmla="*/ 2128067 h 2914704"/>
              <a:gd name="connsiteX4" fmla="*/ 3626221 w 3796894"/>
              <a:gd name="connsiteY4" fmla="*/ 2128067 h 2914704"/>
              <a:gd name="connsiteX5" fmla="*/ 3626221 w 3796894"/>
              <a:gd name="connsiteY5" fmla="*/ 2118575 h 2914704"/>
              <a:gd name="connsiteX6" fmla="*/ 3640861 w 3796894"/>
              <a:gd name="connsiteY6" fmla="*/ 2118575 h 2914704"/>
              <a:gd name="connsiteX7" fmla="*/ 3640861 w 3796894"/>
              <a:gd name="connsiteY7" fmla="*/ 158827 h 2914704"/>
              <a:gd name="connsiteX8" fmla="*/ 0 w 3796894"/>
              <a:gd name="connsiteY8" fmla="*/ 0 h 2914704"/>
              <a:gd name="connsiteX9" fmla="*/ 3796894 w 3796894"/>
              <a:gd name="connsiteY9" fmla="*/ 0 h 2914704"/>
              <a:gd name="connsiteX10" fmla="*/ 3796894 w 3796894"/>
              <a:gd name="connsiteY10" fmla="*/ 2914704 h 2914704"/>
              <a:gd name="connsiteX11" fmla="*/ 0 w 3796894"/>
              <a:gd name="connsiteY11" fmla="*/ 2914704 h 291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96894" h="2914704">
                <a:moveTo>
                  <a:pt x="3333734" y="158827"/>
                </a:moveTo>
                <a:lnTo>
                  <a:pt x="3333734" y="159782"/>
                </a:lnTo>
                <a:lnTo>
                  <a:pt x="154601" y="159782"/>
                </a:lnTo>
                <a:lnTo>
                  <a:pt x="154601" y="2128067"/>
                </a:lnTo>
                <a:lnTo>
                  <a:pt x="3626221" y="2128067"/>
                </a:lnTo>
                <a:lnTo>
                  <a:pt x="3626221" y="2118575"/>
                </a:lnTo>
                <a:lnTo>
                  <a:pt x="3640861" y="2118575"/>
                </a:lnTo>
                <a:lnTo>
                  <a:pt x="3640861" y="158827"/>
                </a:lnTo>
                <a:close/>
                <a:moveTo>
                  <a:pt x="0" y="0"/>
                </a:moveTo>
                <a:lnTo>
                  <a:pt x="3796894" y="0"/>
                </a:lnTo>
                <a:lnTo>
                  <a:pt x="3796894" y="2914704"/>
                </a:lnTo>
                <a:lnTo>
                  <a:pt x="0" y="29147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667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B5C08BC-6E35-4E14-8DE1-F5D518B0C9C2}"/>
              </a:ext>
            </a:extLst>
          </p:cNvPr>
          <p:cNvSpPr txBox="1"/>
          <p:nvPr/>
        </p:nvSpPr>
        <p:spPr>
          <a:xfrm>
            <a:off x="1115786" y="663820"/>
            <a:ext cx="9960428" cy="553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2800" b="1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function minimax(node, depth)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// node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表示当下的棋盘情况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if node is a terminal node or depth == 0 // 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终止情况，达到最大深度或终止结点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return the heuristic value of node // 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返回评分，供上一层递归进行比较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if the adversary is to play at node // 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敌方落子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let </a:t>
            </a: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α := +∞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for each child of node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    </a:t>
            </a: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α :=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min(</a:t>
            </a: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α,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minimax(child, depth-1)) // 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敌方会选择对我方最不利的下法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else {we are to play at node}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let </a:t>
            </a: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α := -∞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for each child of node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    </a:t>
            </a: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α :=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max(</a:t>
            </a: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α,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minimax(child, depth-1)) // 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我方会选择对我方最有利的下法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   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if (</a:t>
            </a: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α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changes &amp;&amp; depth == 0) </a:t>
            </a:r>
            <a:r>
              <a:rPr lang="en-US" altLang="zh-CN" sz="1600" kern="0" dirty="0" err="1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new_node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= child // 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如果需要记录下一步下子，可以在第一层递归里，当</a:t>
            </a: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α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发生变化时记录。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return </a:t>
            </a: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α // 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返回评分值，方便上一层递归比较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488FA-3296-4507-B970-971F1343B5BB}"/>
              </a:ext>
            </a:extLst>
          </p:cNvPr>
          <p:cNvSpPr txBox="1"/>
          <p:nvPr/>
        </p:nvSpPr>
        <p:spPr>
          <a:xfrm>
            <a:off x="10145315" y="6166446"/>
            <a:ext cx="533753" cy="3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05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2756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3083" y="198507"/>
            <a:ext cx="45582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10CF9B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Data Structure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0CF9B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10CF9B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Algorithm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10CF9B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333500" y="2934801"/>
            <a:ext cx="9620250" cy="1257300"/>
            <a:chOff x="1333500" y="3371850"/>
            <a:chExt cx="9620250" cy="1257300"/>
          </a:xfrm>
        </p:grpSpPr>
        <p:sp>
          <p:nvSpPr>
            <p:cNvPr id="3" name="燕尾形 2"/>
            <p:cNvSpPr/>
            <p:nvPr/>
          </p:nvSpPr>
          <p:spPr>
            <a:xfrm>
              <a:off x="3676650" y="3371850"/>
              <a:ext cx="1028700" cy="12573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" name="燕尾形 3"/>
            <p:cNvSpPr/>
            <p:nvPr/>
          </p:nvSpPr>
          <p:spPr>
            <a:xfrm>
              <a:off x="445770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" name="燕尾形 4"/>
            <p:cNvSpPr/>
            <p:nvPr/>
          </p:nvSpPr>
          <p:spPr>
            <a:xfrm>
              <a:off x="523875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6019800" y="3371850"/>
              <a:ext cx="1028700" cy="125730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680085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758190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8362950" y="3371850"/>
              <a:ext cx="1028700" cy="125730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914400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992505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1333500" y="3371850"/>
              <a:ext cx="1028700" cy="1257300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211455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289560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304925" y="4192101"/>
            <a:ext cx="2800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>
                <a:solidFill>
                  <a:sysClr val="windowText" lastClr="000000"/>
                </a:solidFill>
                <a:latin typeface="Calibri"/>
                <a:ea typeface="微软雅黑"/>
                <a:cs typeface="+mn-ea"/>
                <a:sym typeface="+mn-lt"/>
              </a:rPr>
              <a:t>二维数组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802380" y="2304495"/>
            <a:ext cx="372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>
                <a:solidFill>
                  <a:sysClr val="windowText" lastClr="000000"/>
                </a:solidFill>
                <a:latin typeface="Calibri"/>
                <a:ea typeface="微软雅黑"/>
                <a:cs typeface="+mn-ea"/>
                <a:sym typeface="+mn-lt"/>
              </a:rPr>
              <a:t>极大极小算法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76937" y="4219962"/>
            <a:ext cx="4428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alpha-beta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剪枝算法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258175" y="2304494"/>
            <a:ext cx="269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五子棋</a:t>
            </a:r>
          </a:p>
        </p:txBody>
      </p:sp>
      <p:sp>
        <p:nvSpPr>
          <p:cNvPr id="23" name="矩形 22"/>
          <p:cNvSpPr/>
          <p:nvPr/>
        </p:nvSpPr>
        <p:spPr>
          <a:xfrm>
            <a:off x="939165" y="4776589"/>
            <a:ext cx="3246120" cy="134562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采用二维数</a:t>
            </a:r>
            <a:r>
              <a:rPr lang="zh-CN" altLang="en-US" sz="1600" kern="0" dirty="0">
                <a:solidFill>
                  <a:srgbClr val="103154"/>
                </a:solidFill>
                <a:cs typeface="+mn-ea"/>
                <a:sym typeface="+mn-lt"/>
              </a:rPr>
              <a:t>组存储棋盘上各个位置的落子情况</a:t>
            </a:r>
            <a:endParaRPr lang="en-US" altLang="zh-CN" sz="1600" kern="0" dirty="0">
              <a:solidFill>
                <a:srgbClr val="103154"/>
              </a:solidFill>
              <a:cs typeface="+mn-ea"/>
              <a:sym typeface="+mn-lt"/>
            </a:endParaRP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与真实的棋盘分布联系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方便直接进行访问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802380" y="592099"/>
            <a:ext cx="3246120" cy="166686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处理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零和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博弈游戏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对抗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的经典算法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假设玩家每次都会按照</a:t>
            </a:r>
            <a:r>
              <a:rPr lang="zh-CN" altLang="en-US" sz="1600" b="1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使自己利益最大化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的方向出手</a:t>
            </a:r>
            <a:endParaRPr lang="en-US" altLang="zh-CN" sz="1600" kern="0" dirty="0">
              <a:solidFill>
                <a:srgbClr val="103154"/>
              </a:solidFill>
              <a:latin typeface="Calibri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对整个棋盘进行打分</a:t>
            </a:r>
            <a:endParaRPr lang="en-US" altLang="zh-CN" sz="1600" kern="0" dirty="0">
              <a:solidFill>
                <a:srgbClr val="103154"/>
              </a:solidFill>
              <a:latin typeface="Calibri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模拟双方轮流下子，选择最优选择</a:t>
            </a:r>
            <a:endParaRPr lang="en-US" altLang="zh-CN" sz="1600" kern="0" dirty="0">
              <a:solidFill>
                <a:srgbClr val="103154"/>
              </a:solidFill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76936" y="4673332"/>
            <a:ext cx="3697415" cy="166571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设</a:t>
            </a:r>
            <a:r>
              <a:rPr lang="en-US" altLang="zh-CN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α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为我方分数最大值，</a:t>
            </a:r>
            <a:r>
              <a:rPr lang="en-US" altLang="zh-CN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β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为敌方分数最小值</a:t>
            </a:r>
            <a:endParaRPr lang="en-US" altLang="zh-CN" sz="1600" kern="0" dirty="0">
              <a:solidFill>
                <a:srgbClr val="103154"/>
              </a:solidFill>
              <a:latin typeface="Calibri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每次更新</a:t>
            </a:r>
            <a:r>
              <a:rPr lang="en-US" altLang="zh-CN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α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上界和</a:t>
            </a:r>
            <a:r>
              <a:rPr lang="en-US" altLang="zh-CN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β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下界</a:t>
            </a:r>
            <a:endParaRPr lang="en-US" altLang="zh-CN" sz="1600" kern="0" dirty="0">
              <a:solidFill>
                <a:srgbClr val="103154"/>
              </a:solidFill>
              <a:latin typeface="Calibri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去除</a:t>
            </a:r>
            <a:r>
              <a:rPr lang="en-US" altLang="zh-CN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Minmax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算法中的冗余分支</a:t>
            </a:r>
            <a:endParaRPr lang="en-US" altLang="zh-CN" sz="1600" kern="0" dirty="0">
              <a:solidFill>
                <a:srgbClr val="103154"/>
              </a:solidFill>
              <a:latin typeface="Calibri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α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＞</a:t>
            </a:r>
            <a:r>
              <a:rPr lang="en-US" altLang="zh-CN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β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时，就可以直接剪枝，退出该分支</a:t>
            </a:r>
            <a:endParaRPr lang="en-US" altLang="zh-CN" sz="1600" kern="0" dirty="0">
              <a:solidFill>
                <a:srgbClr val="103154"/>
              </a:solidFill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58175" y="1905204"/>
            <a:ext cx="2651760" cy="38536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完成五子棋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AI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的核心算法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145315" y="6166446"/>
            <a:ext cx="533753" cy="3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06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54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52600"/>
            <a:ext cx="12192000" cy="426270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8629650" y="833229"/>
            <a:ext cx="2266950" cy="987951"/>
          </a:xfrm>
          <a:prstGeom prst="parallelogram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33815" y="690772"/>
            <a:ext cx="51916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ab </a:t>
            </a:r>
            <a:r>
              <a:rPr kumimoji="0" lang="zh-CN" altLang="en-US" sz="6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剪枝</a:t>
            </a:r>
            <a:r>
              <a:rPr kumimoji="0" lang="en-US" altLang="zh-CN" sz="6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   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算法</a:t>
            </a:r>
            <a:r>
              <a:rPr kumimoji="0" lang="en-US" altLang="zh-CN" sz="6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  </a:t>
            </a:r>
            <a:endParaRPr kumimoji="0" lang="zh-CN" altLang="en-US" sz="6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78105" y="1926561"/>
            <a:ext cx="5903089" cy="402302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正方形表示我方（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alpha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层）</a:t>
            </a:r>
            <a:r>
              <a:rPr lang="zh-CN" altLang="en-US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，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圆形表示敌方（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beta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层</a:t>
            </a:r>
            <a:b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</a:b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α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表示当前情况下我方的得分最大值</a:t>
            </a:r>
            <a:b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</a:b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β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表示当前情况下敌方的得分最小值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当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α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＞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β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时，直接剪枝，退出该分支</a:t>
            </a:r>
            <a:b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</a:b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例如图中当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β=2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，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α=3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时</a:t>
            </a:r>
            <a:r>
              <a:rPr lang="zh-CN" altLang="en-US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，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ab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剪枝便会生效，直接退出该分支下的递归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在前一个分支里，已经知道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α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为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3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，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 β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为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2</a:t>
            </a:r>
            <a:b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</a:b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我方的得分如果要更新，必须比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3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还大</a:t>
            </a:r>
            <a:br>
              <a:rPr lang="en-US" altLang="zh-CN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</a:b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β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的分数再怎么更新，都比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2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要小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也就意味着，对我方更不利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在这种情况下，就没有必要再去考虑后面的情况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145315" y="6166446"/>
            <a:ext cx="533753" cy="3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>
                <a:solidFill>
                  <a:sysClr val="windowText" lastClr="000000"/>
                </a:solidFill>
                <a:latin typeface="Calibri"/>
                <a:ea typeface="微软雅黑"/>
                <a:cs typeface="+mn-ea"/>
                <a:sym typeface="+mn-lt"/>
              </a:rPr>
              <a:t>07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474474" y="833229"/>
            <a:ext cx="4107176" cy="919372"/>
            <a:chOff x="1474474" y="833229"/>
            <a:chExt cx="4107176" cy="919372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4664666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4894398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5096420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5314950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4448789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4017035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4232912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2969285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3181739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3388385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3597935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3807485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2762639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690351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1920083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22105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340635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550185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1474474" y="833229"/>
              <a:ext cx="266700" cy="91937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F0B01F41-D827-40C4-8B45-26E89983D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55" y="2115272"/>
            <a:ext cx="4677880" cy="415521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527" y="1798768"/>
            <a:ext cx="7197733" cy="6110792"/>
          </a:xfrm>
          <a:custGeom>
            <a:avLst/>
            <a:gdLst>
              <a:gd name="connsiteX0" fmla="*/ 3333734 w 3796894"/>
              <a:gd name="connsiteY0" fmla="*/ 158827 h 2914704"/>
              <a:gd name="connsiteX1" fmla="*/ 3333734 w 3796894"/>
              <a:gd name="connsiteY1" fmla="*/ 159782 h 2914704"/>
              <a:gd name="connsiteX2" fmla="*/ 154601 w 3796894"/>
              <a:gd name="connsiteY2" fmla="*/ 159782 h 2914704"/>
              <a:gd name="connsiteX3" fmla="*/ 154601 w 3796894"/>
              <a:gd name="connsiteY3" fmla="*/ 2128067 h 2914704"/>
              <a:gd name="connsiteX4" fmla="*/ 3626221 w 3796894"/>
              <a:gd name="connsiteY4" fmla="*/ 2128067 h 2914704"/>
              <a:gd name="connsiteX5" fmla="*/ 3626221 w 3796894"/>
              <a:gd name="connsiteY5" fmla="*/ 2118575 h 2914704"/>
              <a:gd name="connsiteX6" fmla="*/ 3640861 w 3796894"/>
              <a:gd name="connsiteY6" fmla="*/ 2118575 h 2914704"/>
              <a:gd name="connsiteX7" fmla="*/ 3640861 w 3796894"/>
              <a:gd name="connsiteY7" fmla="*/ 158827 h 2914704"/>
              <a:gd name="connsiteX8" fmla="*/ 0 w 3796894"/>
              <a:gd name="connsiteY8" fmla="*/ 0 h 2914704"/>
              <a:gd name="connsiteX9" fmla="*/ 3796894 w 3796894"/>
              <a:gd name="connsiteY9" fmla="*/ 0 h 2914704"/>
              <a:gd name="connsiteX10" fmla="*/ 3796894 w 3796894"/>
              <a:gd name="connsiteY10" fmla="*/ 2914704 h 2914704"/>
              <a:gd name="connsiteX11" fmla="*/ 0 w 3796894"/>
              <a:gd name="connsiteY11" fmla="*/ 2914704 h 291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96894" h="2914704">
                <a:moveTo>
                  <a:pt x="3333734" y="158827"/>
                </a:moveTo>
                <a:lnTo>
                  <a:pt x="3333734" y="159782"/>
                </a:lnTo>
                <a:lnTo>
                  <a:pt x="154601" y="159782"/>
                </a:lnTo>
                <a:lnTo>
                  <a:pt x="154601" y="2128067"/>
                </a:lnTo>
                <a:lnTo>
                  <a:pt x="3626221" y="2128067"/>
                </a:lnTo>
                <a:lnTo>
                  <a:pt x="3626221" y="2118575"/>
                </a:lnTo>
                <a:lnTo>
                  <a:pt x="3640861" y="2118575"/>
                </a:lnTo>
                <a:lnTo>
                  <a:pt x="3640861" y="158827"/>
                </a:lnTo>
                <a:close/>
                <a:moveTo>
                  <a:pt x="0" y="0"/>
                </a:moveTo>
                <a:lnTo>
                  <a:pt x="3796894" y="0"/>
                </a:lnTo>
                <a:lnTo>
                  <a:pt x="3796894" y="2914704"/>
                </a:lnTo>
                <a:lnTo>
                  <a:pt x="0" y="29147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268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B5C08BC-6E35-4E14-8DE1-F5D518B0C9C2}"/>
              </a:ext>
            </a:extLst>
          </p:cNvPr>
          <p:cNvSpPr txBox="1"/>
          <p:nvPr/>
        </p:nvSpPr>
        <p:spPr>
          <a:xfrm>
            <a:off x="426720" y="237100"/>
            <a:ext cx="11338560" cy="6453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//Player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表示玩家类型（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或玩家）之后的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DEPTH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表示在代码外部已经定义好的深度</a:t>
            </a:r>
          </a:p>
          <a:p>
            <a:pPr>
              <a:lnSpc>
                <a:spcPct val="125000"/>
              </a:lnSpc>
            </a:pPr>
            <a:r>
              <a:rPr lang="en-US" altLang="zh-CN" sz="2800" b="1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function </a:t>
            </a:r>
            <a:r>
              <a:rPr lang="en-US" altLang="zh-CN" sz="2800" b="1" kern="0" dirty="0" err="1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alphabeta</a:t>
            </a:r>
            <a:r>
              <a:rPr lang="en-US" altLang="zh-CN" sz="2800" b="1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(node, depth, </a:t>
            </a:r>
            <a:r>
              <a:rPr lang="el-GR" altLang="zh-CN" sz="2800" b="1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α, β, </a:t>
            </a:r>
            <a:r>
              <a:rPr lang="en-US" altLang="zh-CN" sz="2800" b="1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Player) </a:t>
            </a:r>
          </a:p>
          <a:p>
            <a:pPr>
              <a:lnSpc>
                <a:spcPct val="125000"/>
              </a:lnSpc>
            </a:pP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if depth = 0 or node == terminal //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达到理想深度或为终端情况</a:t>
            </a:r>
          </a:p>
          <a:p>
            <a:pPr>
              <a:lnSpc>
                <a:spcPct val="125000"/>
              </a:lnSpc>
            </a:pP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return the heuristic value of node // 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返回评分，供上一层递归进行比较</a:t>
            </a:r>
          </a:p>
          <a:p>
            <a:pPr>
              <a:lnSpc>
                <a:spcPct val="125000"/>
              </a:lnSpc>
            </a:pP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if Player == AI //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我方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下棋</a:t>
            </a:r>
          </a:p>
          <a:p>
            <a:pPr>
              <a:lnSpc>
                <a:spcPct val="125000"/>
              </a:lnSpc>
            </a:pP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for each child of node // 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遍历每种可能发生的情况</a:t>
            </a:r>
          </a:p>
          <a:p>
            <a:pPr>
              <a:lnSpc>
                <a:spcPct val="125000"/>
              </a:lnSpc>
            </a:pP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    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v = </a:t>
            </a:r>
            <a:r>
              <a:rPr lang="en-US" altLang="zh-CN" sz="1600" kern="0" dirty="0" err="1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alphabeta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(child, depth - 1, </a:t>
            </a: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α, β,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PLAYER)) // 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递归</a:t>
            </a:r>
          </a:p>
          <a:p>
            <a:pPr>
              <a:lnSpc>
                <a:spcPct val="125000"/>
              </a:lnSpc>
            </a:pP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    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if (v &gt; </a:t>
            </a: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α &amp;&amp;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depth == 0) </a:t>
            </a:r>
            <a:r>
              <a:rPr lang="en-US" altLang="zh-CN" sz="1600" kern="0" dirty="0" err="1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new_node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= child // </a:t>
            </a:r>
            <a:r>
              <a:rPr lang="zh-CN" altLang="en-US" sz="12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如果需要记录下一步下子，可以在第一层递归里，当</a:t>
            </a:r>
            <a:r>
              <a:rPr lang="el-GR" altLang="zh-CN" sz="12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α</a:t>
            </a:r>
            <a:r>
              <a:rPr lang="zh-CN" altLang="en-US" sz="12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发生变化时记录</a:t>
            </a:r>
            <a:endParaRPr lang="zh-CN" altLang="en-US" sz="1600" kern="0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     </a:t>
            </a: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α :=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max(</a:t>
            </a: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α,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v)</a:t>
            </a:r>
          </a:p>
          <a:p>
            <a:pPr>
              <a:lnSpc>
                <a:spcPct val="125000"/>
              </a:lnSpc>
            </a:pP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     if </a:t>
            </a: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β ≤ α</a:t>
            </a:r>
          </a:p>
          <a:p>
            <a:pPr>
              <a:lnSpc>
                <a:spcPct val="125000"/>
              </a:lnSpc>
            </a:pP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        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break // </a:t>
            </a: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β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裁剪</a:t>
            </a:r>
          </a:p>
          <a:p>
            <a:pPr>
              <a:lnSpc>
                <a:spcPct val="125000"/>
              </a:lnSpc>
            </a:pP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return </a:t>
            </a: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α //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返回对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方最有利的落子得分</a:t>
            </a:r>
          </a:p>
          <a:p>
            <a:pPr>
              <a:lnSpc>
                <a:spcPct val="125000"/>
              </a:lnSpc>
            </a:pP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else // 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对手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PLAYER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下棋</a:t>
            </a:r>
          </a:p>
          <a:p>
            <a:pPr>
              <a:lnSpc>
                <a:spcPct val="125000"/>
              </a:lnSpc>
            </a:pP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v := ∞</a:t>
            </a:r>
          </a:p>
          <a:p>
            <a:pPr>
              <a:lnSpc>
                <a:spcPct val="125000"/>
              </a:lnSpc>
            </a:pP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 for each child of node // 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遍历每种可能发生的情况</a:t>
            </a:r>
          </a:p>
          <a:p>
            <a:pPr>
              <a:lnSpc>
                <a:spcPct val="125000"/>
              </a:lnSpc>
            </a:pP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    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v := min(v, </a:t>
            </a:r>
            <a:r>
              <a:rPr lang="en-US" altLang="zh-CN" sz="1600" kern="0" dirty="0" err="1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alphabeta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(child, depth - 1, </a:t>
            </a: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α, β,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AI)) // 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递归</a:t>
            </a:r>
          </a:p>
          <a:p>
            <a:pPr>
              <a:lnSpc>
                <a:spcPct val="125000"/>
              </a:lnSpc>
            </a:pP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     </a:t>
            </a: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β :=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min(</a:t>
            </a: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β,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v) // 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更新上界</a:t>
            </a:r>
          </a:p>
          <a:p>
            <a:pPr>
              <a:lnSpc>
                <a:spcPct val="125000"/>
              </a:lnSpc>
            </a:pP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    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if </a:t>
            </a: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β ≤ α</a:t>
            </a:r>
          </a:p>
          <a:p>
            <a:pPr>
              <a:lnSpc>
                <a:spcPct val="125000"/>
              </a:lnSpc>
            </a:pP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        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break // </a:t>
            </a: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α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裁剪</a:t>
            </a:r>
          </a:p>
          <a:p>
            <a:pPr>
              <a:lnSpc>
                <a:spcPct val="125000"/>
              </a:lnSpc>
            </a:pP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         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return </a:t>
            </a:r>
            <a:r>
              <a:rPr lang="el-GR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β //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返回对</a:t>
            </a:r>
            <a:r>
              <a:rPr lang="en-US" altLang="zh-CN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player</a:t>
            </a:r>
            <a:r>
              <a:rPr lang="zh-CN" altLang="en-US" sz="1600" kern="0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+mn-lt"/>
              </a:rPr>
              <a:t>方最有利的落子得分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8CEE19-0795-4D89-BA21-A4C8743243AD}"/>
              </a:ext>
            </a:extLst>
          </p:cNvPr>
          <p:cNvSpPr txBox="1"/>
          <p:nvPr/>
        </p:nvSpPr>
        <p:spPr>
          <a:xfrm>
            <a:off x="10145315" y="6166446"/>
            <a:ext cx="533753" cy="3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08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296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3083" y="198507"/>
            <a:ext cx="45582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10CF9B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Data Structure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0CF9B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10CF9B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Algorithm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10CF9B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333500" y="2934801"/>
            <a:ext cx="9620250" cy="1257300"/>
            <a:chOff x="1333500" y="3371850"/>
            <a:chExt cx="9620250" cy="1257300"/>
          </a:xfrm>
        </p:grpSpPr>
        <p:sp>
          <p:nvSpPr>
            <p:cNvPr id="3" name="燕尾形 2"/>
            <p:cNvSpPr/>
            <p:nvPr/>
          </p:nvSpPr>
          <p:spPr>
            <a:xfrm>
              <a:off x="3676650" y="3371850"/>
              <a:ext cx="1028700" cy="12573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" name="燕尾形 3"/>
            <p:cNvSpPr/>
            <p:nvPr/>
          </p:nvSpPr>
          <p:spPr>
            <a:xfrm>
              <a:off x="445770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" name="燕尾形 4"/>
            <p:cNvSpPr/>
            <p:nvPr/>
          </p:nvSpPr>
          <p:spPr>
            <a:xfrm>
              <a:off x="523875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6019800" y="3371850"/>
              <a:ext cx="1028700" cy="125730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680085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758190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8362950" y="3371850"/>
              <a:ext cx="1028700" cy="1257300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914400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992505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1333500" y="3371850"/>
              <a:ext cx="1028700" cy="1257300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211455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2895600" y="3371850"/>
              <a:ext cx="1028700" cy="1257300"/>
            </a:xfrm>
            <a:prstGeom prst="chevron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304925" y="4192101"/>
            <a:ext cx="2800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>
                <a:solidFill>
                  <a:sysClr val="windowText" lastClr="000000"/>
                </a:solidFill>
                <a:latin typeface="Calibri"/>
                <a:ea typeface="微软雅黑"/>
                <a:cs typeface="+mn-ea"/>
                <a:sym typeface="+mn-lt"/>
              </a:rPr>
              <a:t>二维数组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802380" y="2304495"/>
            <a:ext cx="372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>
                <a:solidFill>
                  <a:sysClr val="windowText" lastClr="000000"/>
                </a:solidFill>
                <a:latin typeface="Calibri"/>
                <a:ea typeface="微软雅黑"/>
                <a:cs typeface="+mn-ea"/>
                <a:sym typeface="+mn-lt"/>
              </a:rPr>
              <a:t>极大极小算法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76937" y="4219962"/>
            <a:ext cx="4428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alpha-beta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剪枝算法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258175" y="2304494"/>
            <a:ext cx="269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五子棋</a:t>
            </a:r>
          </a:p>
        </p:txBody>
      </p:sp>
      <p:sp>
        <p:nvSpPr>
          <p:cNvPr id="23" name="矩形 22"/>
          <p:cNvSpPr/>
          <p:nvPr/>
        </p:nvSpPr>
        <p:spPr>
          <a:xfrm>
            <a:off x="939165" y="4776589"/>
            <a:ext cx="3246120" cy="134562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采用二维数</a:t>
            </a:r>
            <a:r>
              <a:rPr lang="zh-CN" altLang="en-US" sz="1600" kern="0" dirty="0">
                <a:solidFill>
                  <a:srgbClr val="103154"/>
                </a:solidFill>
                <a:cs typeface="+mn-ea"/>
                <a:sym typeface="+mn-lt"/>
              </a:rPr>
              <a:t>组存储棋盘上各个位置的落子情况</a:t>
            </a:r>
            <a:endParaRPr lang="en-US" altLang="zh-CN" sz="1600" kern="0" dirty="0">
              <a:solidFill>
                <a:srgbClr val="103154"/>
              </a:solidFill>
              <a:cs typeface="+mn-ea"/>
              <a:sym typeface="+mn-lt"/>
            </a:endParaRP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与真实的棋盘分布联系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方便直接进行访问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802380" y="592099"/>
            <a:ext cx="3246120" cy="166686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处理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零和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博弈游戏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对抗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的经典算法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假设玩家每次都会按照</a:t>
            </a:r>
            <a:r>
              <a:rPr lang="zh-CN" altLang="en-US" sz="1600" b="1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使自己利益最大化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的方向出手</a:t>
            </a:r>
            <a:endParaRPr lang="en-US" altLang="zh-CN" sz="1600" kern="0" dirty="0">
              <a:solidFill>
                <a:srgbClr val="103154"/>
              </a:solidFill>
              <a:latin typeface="Calibri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对整个棋盘进行打分</a:t>
            </a:r>
            <a:endParaRPr lang="en-US" altLang="zh-CN" sz="1600" kern="0" dirty="0">
              <a:solidFill>
                <a:srgbClr val="103154"/>
              </a:solidFill>
              <a:latin typeface="Calibri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模拟双方轮流下子，选择最优选择</a:t>
            </a:r>
            <a:endParaRPr lang="en-US" altLang="zh-CN" sz="1600" kern="0" dirty="0">
              <a:solidFill>
                <a:srgbClr val="103154"/>
              </a:solidFill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76936" y="4673332"/>
            <a:ext cx="3697415" cy="166571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设</a:t>
            </a:r>
            <a:r>
              <a:rPr lang="en-US" altLang="zh-CN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α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为我方分数最大值，</a:t>
            </a:r>
            <a:r>
              <a:rPr lang="en-US" altLang="zh-CN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β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为敌方分数最小值</a:t>
            </a:r>
            <a:endParaRPr lang="en-US" altLang="zh-CN" sz="1600" kern="0" dirty="0">
              <a:solidFill>
                <a:srgbClr val="103154"/>
              </a:solidFill>
              <a:latin typeface="Calibri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每次更新</a:t>
            </a:r>
            <a:r>
              <a:rPr lang="en-US" altLang="zh-CN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α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上界和</a:t>
            </a:r>
            <a:r>
              <a:rPr lang="en-US" altLang="zh-CN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β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下界</a:t>
            </a:r>
            <a:endParaRPr lang="en-US" altLang="zh-CN" sz="1600" kern="0" dirty="0">
              <a:solidFill>
                <a:srgbClr val="103154"/>
              </a:solidFill>
              <a:latin typeface="Calibri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去除</a:t>
            </a:r>
            <a:r>
              <a:rPr lang="en-US" altLang="zh-CN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Minmax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算法中的冗余分支</a:t>
            </a:r>
            <a:endParaRPr lang="en-US" altLang="zh-CN" sz="1600" kern="0" dirty="0">
              <a:solidFill>
                <a:srgbClr val="103154"/>
              </a:solidFill>
              <a:latin typeface="Calibri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α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＞</a:t>
            </a:r>
            <a:r>
              <a:rPr lang="en-US" altLang="zh-CN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β</a:t>
            </a:r>
            <a:r>
              <a:rPr lang="zh-CN" altLang="en-US" sz="1600" kern="0" dirty="0">
                <a:solidFill>
                  <a:srgbClr val="103154"/>
                </a:solidFill>
                <a:latin typeface="Calibri"/>
                <a:ea typeface="微软雅黑"/>
                <a:cs typeface="+mn-ea"/>
                <a:sym typeface="+mn-lt"/>
              </a:rPr>
              <a:t>时，就可以直接剪枝，退出该分支</a:t>
            </a:r>
            <a:endParaRPr lang="en-US" altLang="zh-CN" sz="1600" kern="0" dirty="0">
              <a:solidFill>
                <a:srgbClr val="103154"/>
              </a:solidFill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58175" y="1905204"/>
            <a:ext cx="2651760" cy="38536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完成五子棋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AI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的核心算法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145315" y="6166446"/>
            <a:ext cx="533753" cy="3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09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641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1202</Words>
  <Application>Microsoft Office PowerPoint</Application>
  <PresentationFormat>宽屏</PresentationFormat>
  <Paragraphs>161</Paragraphs>
  <Slides>12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等线</vt:lpstr>
      <vt:lpstr>微软雅黑</vt:lpstr>
      <vt:lpstr>Arial</vt:lpstr>
      <vt:lpstr>Calibri</vt:lpstr>
      <vt:lpstr>Century Gothic</vt:lpstr>
      <vt:lpstr>Consolas</vt:lpstr>
      <vt:lpstr>Segoe UI Light</vt:lpstr>
      <vt:lpstr>Office 主题</vt:lpstr>
      <vt:lpstr>1_Office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baokker</dc:creator>
  <cp:lastModifiedBy>方 必诚</cp:lastModifiedBy>
  <cp:revision>19</cp:revision>
  <dcterms:created xsi:type="dcterms:W3CDTF">2021-12-21T13:53:29Z</dcterms:created>
  <dcterms:modified xsi:type="dcterms:W3CDTF">2021-12-24T11:59:05Z</dcterms:modified>
</cp:coreProperties>
</file>